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5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</p:sldIdLst>
  <p:sldSz cx="9144000" cy="5143500" type="screen16x9"/>
  <p:notesSz cx="6858000" cy="9144000"/>
  <p:embeddedFontLst>
    <p:embeddedFont>
      <p:font typeface="Lato" panose="020B0604020202020204" charset="0"/>
      <p:regular r:id="rId53"/>
      <p:bold r:id="rId54"/>
      <p:italic r:id="rId55"/>
      <p:boldItalic r:id="rId56"/>
    </p:embeddedFont>
    <p:embeddedFont>
      <p:font typeface="Raleway" panose="020B0604020202020204" charset="0"/>
      <p:regular r:id="rId57"/>
      <p:bold r:id="rId58"/>
      <p:italic r:id="rId59"/>
      <p:boldItalic r:id="rId6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149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3.fntdata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1.fntdata"/><Relationship Id="rId58" Type="http://schemas.openxmlformats.org/officeDocument/2006/relationships/font" Target="fonts/font6.fntdata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4.fntdata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7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2.fntdata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5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60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179ca7b930d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179ca7b930d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159dda6fef9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159dda6fef9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b9f47b6861_1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1b9f47b6861_1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b9f47b6861_1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1b9f47b6861_1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b9f47b6861_1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b9f47b6861_1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b9f47b6861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1b9f47b6861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1b9f47b6861_1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1b9f47b6861_1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59dda6fef9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159dda6fef9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59dda6fef9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159dda6fef9_0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59dda6fef9_0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159dda6fef9_0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59dda6fef9_0_3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159dda6fef9_0_3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79fdb00ad0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79fdb00ad0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84b1cf120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184b1cf120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9ce4effb1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19ce4effb1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59dda6fef9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159dda6fef9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59dda6fef9_0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159dda6fef9_0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159dda6fef9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159dda6fef9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79fdb00ad0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179fdb00ad0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84cd5ee499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184cd5ee499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19ce4effb1c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19ce4effb1c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159dda6fef9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159dda6fef9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159dda6fef9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159dda6fef9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7fc74b616d_6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17fc74b616d_6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19ce4effb1c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19ce4effb1c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159dda6fef9_0_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159dda6fef9_0_1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19ce4effb1c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19ce4effb1c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159dda6fef9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159dda6fef9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19ce4effb1c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19ce4effb1c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179fdb00ad0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179fdb00ad0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19ce4effb1c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19ce4effb1c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1801344a6d6_3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1801344a6d6_3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1a4c5ca5234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1a4c5ca5234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1b9f47b6861_1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1b9f47b6861_1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b9f47b6861_1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1b9f47b6861_1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1bc287d6929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1bc287d6929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1b9f47b6861_1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1b9f47b6861_1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1b9f47b6861_1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1b9f47b6861_1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1bc287d6929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1bc287d6929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1b9f47b6861_1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1b9f47b6861_1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1bc287d692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1bc287d692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1b9f47b6861_1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1b9f47b6861_1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1b9f47b6861_1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1b9f47b6861_1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1b9f47b6861_1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1b9f47b6861_1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1aefe9810a3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1aefe9810a3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179fdb00ad0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179fdb00ad0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1aefe9810a3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1aefe9810a3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b2522f0d44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1b2522f0d44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79ca7b930d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179ca7b930d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79fdb00ad0_0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179fdb00ad0_0_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b9f47b6861_1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1b9f47b6861_1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Google Shape;11;p2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" name="Google Shape;12;p2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buNone/>
              <a:defRPr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buNone/>
              <a:defRPr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buNone/>
              <a:defRPr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buNone/>
              <a:defRPr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buNone/>
              <a:defRPr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buNone/>
              <a:defRPr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buNone/>
              <a:defRPr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buNone/>
              <a:defRPr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Google Shape;56;p11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7" name="Google Shape;57;p11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8" name="Google Shape;58;p11"/>
          <p:cNvSpPr txBox="1">
            <a:spLocks noGrp="1"/>
          </p:cNvSpPr>
          <p:nvPr>
            <p:ph type="title" hasCustomPrompt="1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None/>
              <a:defRPr sz="96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>
            <a:spLocks noGrp="1"/>
          </p:cNvSpPr>
          <p:nvPr>
            <p:ph type="body" idx="1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Font typeface="Raleway"/>
              <a:buChar char="●"/>
              <a:defRPr>
                <a:latin typeface="Raleway"/>
                <a:ea typeface="Raleway"/>
                <a:cs typeface="Raleway"/>
                <a:sym typeface="Raleway"/>
              </a:defRPr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Font typeface="Raleway"/>
              <a:buChar char="○"/>
              <a:defRPr>
                <a:latin typeface="Raleway"/>
                <a:ea typeface="Raleway"/>
                <a:cs typeface="Raleway"/>
                <a:sym typeface="Raleway"/>
              </a:defRPr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Font typeface="Raleway"/>
              <a:buChar char="■"/>
              <a:defRPr>
                <a:latin typeface="Raleway"/>
                <a:ea typeface="Raleway"/>
                <a:cs typeface="Raleway"/>
                <a:sym typeface="Raleway"/>
              </a:defRPr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Font typeface="Raleway"/>
              <a:buChar char="●"/>
              <a:defRPr>
                <a:latin typeface="Raleway"/>
                <a:ea typeface="Raleway"/>
                <a:cs typeface="Raleway"/>
                <a:sym typeface="Raleway"/>
              </a:defRPr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Font typeface="Raleway"/>
              <a:buChar char="○"/>
              <a:defRPr>
                <a:latin typeface="Raleway"/>
                <a:ea typeface="Raleway"/>
                <a:cs typeface="Raleway"/>
                <a:sym typeface="Raleway"/>
              </a:defRPr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Font typeface="Raleway"/>
              <a:buChar char="■"/>
              <a:defRPr>
                <a:latin typeface="Raleway"/>
                <a:ea typeface="Raleway"/>
                <a:cs typeface="Raleway"/>
                <a:sym typeface="Raleway"/>
              </a:defRPr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Font typeface="Raleway"/>
              <a:buChar char="●"/>
              <a:defRPr>
                <a:latin typeface="Raleway"/>
                <a:ea typeface="Raleway"/>
                <a:cs typeface="Raleway"/>
                <a:sym typeface="Raleway"/>
              </a:defRPr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Font typeface="Raleway"/>
              <a:buChar char="○"/>
              <a:defRPr>
                <a:latin typeface="Raleway"/>
                <a:ea typeface="Raleway"/>
                <a:cs typeface="Raleway"/>
                <a:sym typeface="Raleway"/>
              </a:defRPr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Font typeface="Raleway"/>
              <a:buChar char="■"/>
              <a:defRPr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60" name="Google Shape;60;p1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buNone/>
              <a:defRPr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buNone/>
              <a:defRPr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buNone/>
              <a:defRPr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buNone/>
              <a:defRPr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buNone/>
              <a:defRPr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buNone/>
              <a:defRPr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buNone/>
              <a:defRPr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buNone/>
              <a:defRPr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buNone/>
              <a:defRPr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buNone/>
              <a:defRPr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buNone/>
              <a:defRPr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buNone/>
              <a:defRPr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buNone/>
              <a:defRPr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buNone/>
              <a:defRPr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buNone/>
              <a:defRPr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buNone/>
              <a:defRPr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1">
  <p:cSld name="BLANK_1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3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buNone/>
              <a:defRPr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buNone/>
              <a:defRPr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buNone/>
              <a:defRPr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buNone/>
              <a:defRPr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buNone/>
              <a:defRPr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buNone/>
              <a:defRPr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buNone/>
              <a:defRPr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buNone/>
              <a:defRPr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5" name="Google Shape;65;p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" name="Google Shape;18;p3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" name="Google Shape;19;p3"/>
          <p:cNvSpPr txBox="1">
            <a:spLocks noGrp="1"/>
          </p:cNvSpPr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buNone/>
              <a:defRPr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buNone/>
              <a:defRPr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buNone/>
              <a:defRPr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buNone/>
              <a:defRPr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buNone/>
              <a:defRPr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buNone/>
              <a:defRPr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buNone/>
              <a:defRPr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buNone/>
              <a:defRPr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Google Shape;22;p4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3" name="Google Shape;23;p4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buNone/>
              <a:defRPr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buNone/>
              <a:defRPr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buNone/>
              <a:defRPr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buNone/>
              <a:defRPr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buNone/>
              <a:defRPr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buNone/>
              <a:defRPr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buNone/>
              <a:defRPr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buNone/>
              <a:defRPr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Google Shape;28;p5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9" name="Google Shape;29;p5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0" name="Google Shape;30;p5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body" idx="1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2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buNone/>
              <a:defRPr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buNone/>
              <a:defRPr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buNone/>
              <a:defRPr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buNone/>
              <a:defRPr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buNone/>
              <a:defRPr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buNone/>
              <a:defRPr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buNone/>
              <a:defRPr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buNone/>
              <a:defRPr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"/>
          <p:cNvSpPr txBox="1">
            <a:spLocks noGrp="1"/>
          </p:cNvSpPr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buNone/>
              <a:defRPr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buNone/>
              <a:defRPr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buNone/>
              <a:defRPr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buNone/>
              <a:defRPr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buNone/>
              <a:defRPr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buNone/>
              <a:defRPr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buNone/>
              <a:defRPr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buNone/>
              <a:defRPr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7"/>
          <p:cNvSpPr txBox="1">
            <a:spLocks noGrp="1"/>
          </p:cNvSpPr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body" idx="1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buNone/>
              <a:defRPr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buNone/>
              <a:defRPr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buNone/>
              <a:defRPr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buNone/>
              <a:defRPr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buNone/>
              <a:defRPr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buNone/>
              <a:defRPr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buNone/>
              <a:defRPr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buNone/>
              <a:defRPr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>
            <a:spLocks noGrp="1"/>
          </p:cNvSpPr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8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buNone/>
              <a:defRPr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buNone/>
              <a:defRPr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buNone/>
              <a:defRPr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buNone/>
              <a:defRPr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buNone/>
              <a:defRPr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buNone/>
              <a:defRPr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buNone/>
              <a:defRPr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buNone/>
              <a:defRPr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6" name="Google Shape;46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7" name="Google Shape;47;p9"/>
          <p:cNvSpPr txBox="1">
            <a:spLocks noGrp="1"/>
          </p:cNvSpPr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subTitle" idx="1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rgbClr val="D44500"/>
              </a:buClr>
              <a:buSzPts val="1800"/>
              <a:buChar char="●"/>
              <a:defRPr>
                <a:solidFill>
                  <a:srgbClr val="D44500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rgbClr val="D44500"/>
              </a:buClr>
              <a:buSzPts val="1400"/>
              <a:buChar char="○"/>
              <a:defRPr>
                <a:solidFill>
                  <a:srgbClr val="D44500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rgbClr val="D44500"/>
              </a:buClr>
              <a:buSzPts val="1400"/>
              <a:buChar char="■"/>
              <a:defRPr>
                <a:solidFill>
                  <a:srgbClr val="D44500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rgbClr val="D44500"/>
              </a:buClr>
              <a:buSzPts val="1400"/>
              <a:buChar char="●"/>
              <a:defRPr>
                <a:solidFill>
                  <a:srgbClr val="D44500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rgbClr val="D44500"/>
              </a:buClr>
              <a:buSzPts val="1400"/>
              <a:buChar char="○"/>
              <a:defRPr>
                <a:solidFill>
                  <a:srgbClr val="D44500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rgbClr val="D44500"/>
              </a:buClr>
              <a:buSzPts val="1400"/>
              <a:buChar char="■"/>
              <a:defRPr>
                <a:solidFill>
                  <a:srgbClr val="D44500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rgbClr val="D44500"/>
              </a:buClr>
              <a:buSzPts val="1400"/>
              <a:buChar char="●"/>
              <a:defRPr>
                <a:solidFill>
                  <a:srgbClr val="D44500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rgbClr val="D44500"/>
              </a:buClr>
              <a:buSzPts val="1400"/>
              <a:buChar char="○"/>
              <a:defRPr>
                <a:solidFill>
                  <a:srgbClr val="D44500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rgbClr val="D44500"/>
              </a:buClr>
              <a:buSzPts val="1400"/>
              <a:buChar char="■"/>
              <a:defRPr>
                <a:solidFill>
                  <a:srgbClr val="D44500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rgbClr val="D44500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buNone/>
              <a:defRPr>
                <a:solidFill>
                  <a:srgbClr val="D44500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buNone/>
              <a:defRPr>
                <a:solidFill>
                  <a:srgbClr val="D44500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buNone/>
              <a:defRPr>
                <a:solidFill>
                  <a:srgbClr val="D44500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buNone/>
              <a:defRPr>
                <a:solidFill>
                  <a:srgbClr val="D44500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buNone/>
              <a:defRPr>
                <a:solidFill>
                  <a:srgbClr val="D44500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buNone/>
              <a:defRPr>
                <a:solidFill>
                  <a:srgbClr val="D44500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buNone/>
              <a:defRPr>
                <a:solidFill>
                  <a:srgbClr val="D44500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buNone/>
              <a:defRPr>
                <a:solidFill>
                  <a:srgbClr val="D44500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" name="Google Shape;52;p10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3" name="Google Shape;53;p10"/>
          <p:cNvSpPr txBox="1">
            <a:spLocks noGrp="1"/>
          </p:cNvSpPr>
          <p:nvPr>
            <p:ph type="body" idx="1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54" name="Google Shape;54;p10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buNone/>
              <a:defRPr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buNone/>
              <a:defRPr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buNone/>
              <a:defRPr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buNone/>
              <a:defRPr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buNone/>
              <a:defRPr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buNone/>
              <a:defRPr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buNone/>
              <a:defRPr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buNone/>
              <a:defRPr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wiss-2">
    <p:bg>
      <p:bgPr>
        <a:solidFill>
          <a:srgbClr val="D44500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aleway"/>
              <a:buNone/>
              <a:defRPr sz="30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aleway"/>
              <a:buChar char="●"/>
              <a:defRPr sz="1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aleway"/>
              <a:buChar char="○"/>
              <a:defRPr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aleway"/>
              <a:buChar char="■"/>
              <a:defRPr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aleway"/>
              <a:buChar char="●"/>
              <a:defRPr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aleway"/>
              <a:buChar char="○"/>
              <a:defRPr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aleway"/>
              <a:buChar char="■"/>
              <a:defRPr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aleway"/>
              <a:buChar char="●"/>
              <a:defRPr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aleway"/>
              <a:buChar char="○"/>
              <a:defRPr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aleway"/>
              <a:buChar char="■"/>
              <a:defRPr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" name="Google Shape;9;p1"/>
          <p:cNvPicPr preferRelativeResize="0"/>
          <p:nvPr/>
        </p:nvPicPr>
        <p:blipFill>
          <a:blip r:embed="rId1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450" y="53000"/>
            <a:ext cx="893625" cy="30780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4.png"/><Relationship Id="rId5" Type="http://schemas.openxmlformats.org/officeDocument/2006/relationships/image" Target="../media/image12.png"/><Relationship Id="rId4" Type="http://schemas.openxmlformats.org/officeDocument/2006/relationships/image" Target="../media/image4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4"/>
          <p:cNvPicPr preferRelativeResize="0"/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4"/>
          <p:cNvSpPr txBox="1">
            <a:spLocks noGrp="1"/>
          </p:cNvSpPr>
          <p:nvPr>
            <p:ph type="subTitle" idx="4294967295"/>
          </p:nvPr>
        </p:nvSpPr>
        <p:spPr>
          <a:xfrm>
            <a:off x="90925" y="3634650"/>
            <a:ext cx="3630600" cy="141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Intro to Data Science - IST 687</a:t>
            </a:r>
            <a:endParaRPr sz="1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Kelsey Kirby</a:t>
            </a:r>
            <a:endParaRPr sz="14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Blessy Thomas</a:t>
            </a:r>
            <a:endParaRPr sz="14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Hannah VanTilburg</a:t>
            </a:r>
            <a:endParaRPr sz="14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Patrick Walsh</a:t>
            </a:r>
            <a:endParaRPr sz="14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Mark Stiles</a:t>
            </a:r>
            <a:endParaRPr sz="14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2" name="Google Shape;72;p14"/>
          <p:cNvSpPr txBox="1"/>
          <p:nvPr/>
        </p:nvSpPr>
        <p:spPr>
          <a:xfrm>
            <a:off x="162750" y="1664250"/>
            <a:ext cx="58086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Final Project</a:t>
            </a:r>
            <a:endParaRPr sz="6000"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3" name="Google Shape;73;p14"/>
          <p:cNvSpPr txBox="1"/>
          <p:nvPr/>
        </p:nvSpPr>
        <p:spPr>
          <a:xfrm>
            <a:off x="7200900" y="4653025"/>
            <a:ext cx="1842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December 12, 2022</a:t>
            </a:r>
            <a:endParaRPr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4" name="Google Shape;74;p14"/>
          <p:cNvSpPr txBox="1"/>
          <p:nvPr/>
        </p:nvSpPr>
        <p:spPr>
          <a:xfrm>
            <a:off x="219325" y="2527375"/>
            <a:ext cx="64524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Netflix TV Shows and Movies Analysis</a:t>
            </a:r>
            <a:endParaRPr sz="2400"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75" name="Google Shape;75;p14"/>
          <p:cNvPicPr preferRelativeResize="0"/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450" y="53000"/>
            <a:ext cx="893625" cy="30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23"/>
          <p:cNvPicPr preferRelativeResize="0"/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875" y="47425"/>
            <a:ext cx="887075" cy="31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3"/>
          <p:cNvPicPr preferRelativeResize="0"/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975" y="1656575"/>
            <a:ext cx="7820025" cy="2295525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3"/>
          <p:cNvSpPr/>
          <p:nvPr/>
        </p:nvSpPr>
        <p:spPr>
          <a:xfrm>
            <a:off x="698338" y="1743775"/>
            <a:ext cx="2619900" cy="166500"/>
          </a:xfrm>
          <a:prstGeom prst="rect">
            <a:avLst/>
          </a:prstGeom>
          <a:solidFill>
            <a:srgbClr val="D44500">
              <a:alpha val="33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23"/>
          <p:cNvSpPr/>
          <p:nvPr/>
        </p:nvSpPr>
        <p:spPr>
          <a:xfrm>
            <a:off x="698338" y="2653175"/>
            <a:ext cx="1799100" cy="166500"/>
          </a:xfrm>
          <a:prstGeom prst="rect">
            <a:avLst/>
          </a:prstGeom>
          <a:solidFill>
            <a:srgbClr val="D44500">
              <a:alpha val="33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23"/>
          <p:cNvSpPr/>
          <p:nvPr/>
        </p:nvSpPr>
        <p:spPr>
          <a:xfrm>
            <a:off x="698338" y="3258375"/>
            <a:ext cx="2499600" cy="166500"/>
          </a:xfrm>
          <a:prstGeom prst="rect">
            <a:avLst/>
          </a:prstGeom>
          <a:solidFill>
            <a:srgbClr val="D44500">
              <a:alpha val="33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23"/>
          <p:cNvSpPr txBox="1">
            <a:spLocks noGrp="1"/>
          </p:cNvSpPr>
          <p:nvPr>
            <p:ph type="title" idx="4294967295"/>
          </p:nvPr>
        </p:nvSpPr>
        <p:spPr>
          <a:xfrm>
            <a:off x="2737650" y="637100"/>
            <a:ext cx="3668700" cy="763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44500"/>
                </a:solidFill>
              </a:rPr>
              <a:t>Initial Cleanup</a:t>
            </a:r>
            <a:endParaRPr>
              <a:solidFill>
                <a:srgbClr val="D44500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24"/>
          <p:cNvPicPr preferRelativeResize="0"/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9338" y="1793825"/>
            <a:ext cx="4505325" cy="208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4"/>
          <p:cNvPicPr preferRelativeResize="0"/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875" y="47425"/>
            <a:ext cx="887075" cy="31770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4"/>
          <p:cNvSpPr/>
          <p:nvPr/>
        </p:nvSpPr>
        <p:spPr>
          <a:xfrm>
            <a:off x="2319338" y="1822125"/>
            <a:ext cx="2316600" cy="166500"/>
          </a:xfrm>
          <a:prstGeom prst="rect">
            <a:avLst/>
          </a:prstGeom>
          <a:solidFill>
            <a:srgbClr val="D44500">
              <a:alpha val="33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24"/>
          <p:cNvSpPr txBox="1">
            <a:spLocks noGrp="1"/>
          </p:cNvSpPr>
          <p:nvPr>
            <p:ph type="title" idx="4294967295"/>
          </p:nvPr>
        </p:nvSpPr>
        <p:spPr>
          <a:xfrm>
            <a:off x="1536600" y="644175"/>
            <a:ext cx="6070800" cy="763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44500"/>
                </a:solidFill>
              </a:rPr>
              <a:t>Custom Sentiment Measurement</a:t>
            </a:r>
            <a:endParaRPr>
              <a:solidFill>
                <a:srgbClr val="D44500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25"/>
          <p:cNvPicPr preferRelativeResize="0"/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525" y="1907550"/>
            <a:ext cx="6838950" cy="1895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5"/>
          <p:cNvPicPr preferRelativeResize="0"/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875" y="47425"/>
            <a:ext cx="887075" cy="317700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5"/>
          <p:cNvSpPr/>
          <p:nvPr/>
        </p:nvSpPr>
        <p:spPr>
          <a:xfrm>
            <a:off x="1208600" y="1942400"/>
            <a:ext cx="2413800" cy="166500"/>
          </a:xfrm>
          <a:prstGeom prst="rect">
            <a:avLst/>
          </a:prstGeom>
          <a:solidFill>
            <a:srgbClr val="D44500">
              <a:alpha val="33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25"/>
          <p:cNvSpPr txBox="1">
            <a:spLocks noGrp="1"/>
          </p:cNvSpPr>
          <p:nvPr>
            <p:ph type="title" idx="4294967295"/>
          </p:nvPr>
        </p:nvSpPr>
        <p:spPr>
          <a:xfrm>
            <a:off x="1536600" y="644175"/>
            <a:ext cx="6070800" cy="763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44500"/>
                </a:solidFill>
              </a:rPr>
              <a:t>Restructure Genres</a:t>
            </a:r>
            <a:endParaRPr>
              <a:solidFill>
                <a:srgbClr val="D44500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26"/>
          <p:cNvPicPr preferRelativeResize="0"/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550" y="1886325"/>
            <a:ext cx="7200900" cy="981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6"/>
          <p:cNvPicPr preferRelativeResize="0"/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875" y="47425"/>
            <a:ext cx="887075" cy="31770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6"/>
          <p:cNvSpPr/>
          <p:nvPr/>
        </p:nvSpPr>
        <p:spPr>
          <a:xfrm>
            <a:off x="1032950" y="1914625"/>
            <a:ext cx="1557600" cy="166500"/>
          </a:xfrm>
          <a:prstGeom prst="rect">
            <a:avLst/>
          </a:prstGeom>
          <a:solidFill>
            <a:srgbClr val="D44500">
              <a:alpha val="33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26"/>
          <p:cNvSpPr txBox="1">
            <a:spLocks noGrp="1"/>
          </p:cNvSpPr>
          <p:nvPr>
            <p:ph type="title" idx="4294967295"/>
          </p:nvPr>
        </p:nvSpPr>
        <p:spPr>
          <a:xfrm>
            <a:off x="1536600" y="644175"/>
            <a:ext cx="6070800" cy="763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44500"/>
                </a:solidFill>
              </a:rPr>
              <a:t>Custom Genre Count</a:t>
            </a:r>
            <a:endParaRPr>
              <a:solidFill>
                <a:srgbClr val="D44500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27"/>
          <p:cNvPicPr preferRelativeResize="0"/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7"/>
          <p:cNvSpPr txBox="1">
            <a:spLocks noGrp="1"/>
          </p:cNvSpPr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Exploratory Analysis</a:t>
            </a:r>
            <a:endParaRPr/>
          </a:p>
        </p:txBody>
      </p:sp>
      <p:cxnSp>
        <p:nvCxnSpPr>
          <p:cNvPr id="184" name="Google Shape;184;p27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5" name="Google Shape;185;p27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86" name="Google Shape;186;p27"/>
          <p:cNvPicPr preferRelativeResize="0"/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450" y="53000"/>
            <a:ext cx="893625" cy="30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28"/>
          <p:cNvPicPr preferRelativeResize="0"/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875" y="47425"/>
            <a:ext cx="887075" cy="31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8"/>
          <p:cNvPicPr preferRelativeResize="0"/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0625" y="604838"/>
            <a:ext cx="6562725" cy="3933825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28"/>
          <p:cNvSpPr/>
          <p:nvPr/>
        </p:nvSpPr>
        <p:spPr>
          <a:xfrm>
            <a:off x="1577475" y="538350"/>
            <a:ext cx="2138700" cy="3339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28"/>
          <p:cNvSpPr txBox="1"/>
          <p:nvPr/>
        </p:nvSpPr>
        <p:spPr>
          <a:xfrm>
            <a:off x="3095700" y="214900"/>
            <a:ext cx="2952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Raleway"/>
                <a:ea typeface="Raleway"/>
                <a:cs typeface="Raleway"/>
                <a:sym typeface="Raleway"/>
              </a:rPr>
              <a:t>Most movies received IMDB Scores of around 7/10</a:t>
            </a:r>
            <a:endParaRPr b="1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29"/>
          <p:cNvPicPr preferRelativeResize="0"/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875" y="47425"/>
            <a:ext cx="887075" cy="31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9"/>
          <p:cNvPicPr preferRelativeResize="0"/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963" y="519113"/>
            <a:ext cx="6696075" cy="4105275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9"/>
          <p:cNvSpPr/>
          <p:nvPr/>
        </p:nvSpPr>
        <p:spPr>
          <a:xfrm>
            <a:off x="1598325" y="434000"/>
            <a:ext cx="2138700" cy="3339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29"/>
          <p:cNvSpPr txBox="1"/>
          <p:nvPr/>
        </p:nvSpPr>
        <p:spPr>
          <a:xfrm>
            <a:off x="3095700" y="214900"/>
            <a:ext cx="2952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Raleway"/>
                <a:ea typeface="Raleway"/>
                <a:cs typeface="Raleway"/>
                <a:sym typeface="Raleway"/>
              </a:rPr>
              <a:t>Most movies received fewer than 2,500 votes</a:t>
            </a:r>
            <a:endParaRPr b="1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30"/>
          <p:cNvPicPr preferRelativeResize="0"/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875" y="47425"/>
            <a:ext cx="887075" cy="31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30"/>
          <p:cNvPicPr preferRelativeResize="0"/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838" y="576263"/>
            <a:ext cx="6410325" cy="3990975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30"/>
          <p:cNvSpPr/>
          <p:nvPr/>
        </p:nvSpPr>
        <p:spPr>
          <a:xfrm>
            <a:off x="857575" y="576275"/>
            <a:ext cx="2138700" cy="3339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30"/>
          <p:cNvSpPr txBox="1"/>
          <p:nvPr/>
        </p:nvSpPr>
        <p:spPr>
          <a:xfrm>
            <a:off x="2281900" y="194025"/>
            <a:ext cx="37401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Raleway"/>
                <a:ea typeface="Raleway"/>
                <a:cs typeface="Raleway"/>
                <a:sym typeface="Raleway"/>
              </a:rPr>
              <a:t>There was a dramatic increase in film production starting around 2010</a:t>
            </a:r>
            <a:endParaRPr b="1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Google Shape;215;p31"/>
          <p:cNvPicPr preferRelativeResize="0"/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875" y="47425"/>
            <a:ext cx="887075" cy="31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31"/>
          <p:cNvPicPr preferRelativeResize="0"/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0188" y="552450"/>
            <a:ext cx="6143625" cy="4038600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31"/>
          <p:cNvSpPr/>
          <p:nvPr/>
        </p:nvSpPr>
        <p:spPr>
          <a:xfrm>
            <a:off x="1400100" y="492800"/>
            <a:ext cx="2138700" cy="3339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31"/>
          <p:cNvSpPr txBox="1"/>
          <p:nvPr/>
        </p:nvSpPr>
        <p:spPr>
          <a:xfrm>
            <a:off x="2699225" y="152300"/>
            <a:ext cx="37401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Raleway"/>
                <a:ea typeface="Raleway"/>
                <a:cs typeface="Raleway"/>
                <a:sym typeface="Raleway"/>
              </a:rPr>
              <a:t>The most common genre was drama, followed by comedies</a:t>
            </a:r>
            <a:endParaRPr b="1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32"/>
          <p:cNvPicPr preferRelativeResize="0"/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875" y="47425"/>
            <a:ext cx="887075" cy="31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32"/>
          <p:cNvPicPr preferRelativeResize="0"/>
          <p:nvPr/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400" y="650900"/>
            <a:ext cx="8839199" cy="4139475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32"/>
          <p:cNvSpPr txBox="1"/>
          <p:nvPr/>
        </p:nvSpPr>
        <p:spPr>
          <a:xfrm>
            <a:off x="754325" y="365125"/>
            <a:ext cx="4075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aleway"/>
                <a:ea typeface="Raleway"/>
                <a:cs typeface="Raleway"/>
                <a:sym typeface="Raleway"/>
              </a:rPr>
              <a:t>Production Country of </a:t>
            </a:r>
            <a:r>
              <a:rPr lang="en" sz="12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Titles</a:t>
            </a:r>
            <a:endParaRPr sz="1200" b="1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26" name="Google Shape;226;p32"/>
          <p:cNvSpPr txBox="1"/>
          <p:nvPr/>
        </p:nvSpPr>
        <p:spPr>
          <a:xfrm>
            <a:off x="2949625" y="0"/>
            <a:ext cx="44181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Raleway"/>
                <a:ea typeface="Raleway"/>
                <a:cs typeface="Raleway"/>
                <a:sym typeface="Raleway"/>
              </a:rPr>
              <a:t>Movies were produced primarily in the U.S., Africa, and central Asia</a:t>
            </a:r>
            <a:endParaRPr b="1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5"/>
          <p:cNvPicPr preferRelativeResize="0"/>
          <p:nvPr/>
        </p:nvPicPr>
        <p:blipFill rotWithShape="1">
          <a:blip r:embed="rId3">
            <a:alphaModFix am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9" cy="51435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1" name="Google Shape;81;p15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2" name="Google Shape;82;p15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83" name="Google Shape;83;p15"/>
          <p:cNvPicPr preferRelativeResize="0"/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450" y="53000"/>
            <a:ext cx="893625" cy="30780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5"/>
          <p:cNvSpPr txBox="1">
            <a:spLocks noGrp="1"/>
          </p:cNvSpPr>
          <p:nvPr>
            <p:ph type="title"/>
          </p:nvPr>
        </p:nvSpPr>
        <p:spPr>
          <a:xfrm>
            <a:off x="423600" y="470500"/>
            <a:ext cx="8296800" cy="119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85" name="Google Shape;85;p15"/>
          <p:cNvSpPr txBox="1">
            <a:spLocks noGrp="1"/>
          </p:cNvSpPr>
          <p:nvPr>
            <p:ph type="title"/>
          </p:nvPr>
        </p:nvSpPr>
        <p:spPr>
          <a:xfrm>
            <a:off x="1841650" y="1519050"/>
            <a:ext cx="5463900" cy="297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75920" algn="l" rtl="0">
              <a:spcBef>
                <a:spcPts val="0"/>
              </a:spcBef>
              <a:spcAft>
                <a:spcPts val="0"/>
              </a:spcAft>
              <a:buSzPts val="2320"/>
              <a:buChar char="●"/>
            </a:pPr>
            <a:r>
              <a:rPr lang="en" sz="2320"/>
              <a:t>Project Objective</a:t>
            </a:r>
            <a:endParaRPr sz="2320"/>
          </a:p>
          <a:p>
            <a:pPr marL="457200" lvl="0" indent="-375920" algn="l" rtl="0">
              <a:spcBef>
                <a:spcPts val="0"/>
              </a:spcBef>
              <a:spcAft>
                <a:spcPts val="0"/>
              </a:spcAft>
              <a:buSzPts val="2320"/>
              <a:buChar char="●"/>
            </a:pPr>
            <a:r>
              <a:rPr lang="en" sz="2320"/>
              <a:t>Dataset</a:t>
            </a:r>
            <a:endParaRPr sz="2320"/>
          </a:p>
          <a:p>
            <a:pPr marL="457200" lvl="0" indent="-375920" algn="l" rtl="0">
              <a:spcBef>
                <a:spcPts val="0"/>
              </a:spcBef>
              <a:spcAft>
                <a:spcPts val="0"/>
              </a:spcAft>
              <a:buSzPts val="2320"/>
              <a:buChar char="●"/>
            </a:pPr>
            <a:r>
              <a:rPr lang="en" sz="2320"/>
              <a:t>Exploratory Analysis</a:t>
            </a:r>
            <a:endParaRPr sz="2320"/>
          </a:p>
          <a:p>
            <a:pPr marL="457200" lvl="0" indent="-375920" algn="l" rtl="0">
              <a:spcBef>
                <a:spcPts val="0"/>
              </a:spcBef>
              <a:spcAft>
                <a:spcPts val="0"/>
              </a:spcAft>
              <a:buSzPts val="2320"/>
              <a:buChar char="●"/>
            </a:pPr>
            <a:r>
              <a:rPr lang="en" sz="2320"/>
              <a:t>TV Show Analysis</a:t>
            </a:r>
            <a:endParaRPr sz="2320"/>
          </a:p>
          <a:p>
            <a:pPr marL="457200" lvl="0" indent="-375920" algn="l" rtl="0">
              <a:spcBef>
                <a:spcPts val="0"/>
              </a:spcBef>
              <a:spcAft>
                <a:spcPts val="0"/>
              </a:spcAft>
              <a:buSzPts val="2320"/>
              <a:buChar char="●"/>
            </a:pPr>
            <a:r>
              <a:rPr lang="en" sz="2320"/>
              <a:t>Data Analysis</a:t>
            </a:r>
            <a:endParaRPr sz="2320"/>
          </a:p>
          <a:p>
            <a:pPr marL="457200" lvl="0" indent="-375920" algn="l" rtl="0">
              <a:spcBef>
                <a:spcPts val="0"/>
              </a:spcBef>
              <a:spcAft>
                <a:spcPts val="0"/>
              </a:spcAft>
              <a:buSzPts val="2320"/>
              <a:buChar char="●"/>
            </a:pPr>
            <a:r>
              <a:rPr lang="en" sz="2320"/>
              <a:t>Predictive Modeling</a:t>
            </a:r>
            <a:endParaRPr sz="2320"/>
          </a:p>
          <a:p>
            <a:pPr marL="457200" lvl="0" indent="-375920" algn="l" rtl="0">
              <a:spcBef>
                <a:spcPts val="0"/>
              </a:spcBef>
              <a:spcAft>
                <a:spcPts val="0"/>
              </a:spcAft>
              <a:buSzPts val="2320"/>
              <a:buChar char="●"/>
            </a:pPr>
            <a:r>
              <a:rPr lang="en" sz="2320"/>
              <a:t>Challenges</a:t>
            </a:r>
            <a:endParaRPr sz="232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Google Shape;231;p33"/>
          <p:cNvPicPr preferRelativeResize="0"/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875" y="47425"/>
            <a:ext cx="887075" cy="31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33"/>
          <p:cNvPicPr preferRelativeResize="0"/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0163" y="585788"/>
            <a:ext cx="6543675" cy="3971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34"/>
          <p:cNvPicPr preferRelativeResize="0"/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34"/>
          <p:cNvSpPr txBox="1">
            <a:spLocks noGrp="1"/>
          </p:cNvSpPr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TV Show Analysis</a:t>
            </a:r>
            <a:endParaRPr/>
          </a:p>
        </p:txBody>
      </p:sp>
      <p:cxnSp>
        <p:nvCxnSpPr>
          <p:cNvPr id="239" name="Google Shape;239;p34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0" name="Google Shape;240;p34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41" name="Google Shape;241;p34"/>
          <p:cNvPicPr preferRelativeResize="0"/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450" y="53000"/>
            <a:ext cx="893625" cy="30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Google Shape;246;p35"/>
          <p:cNvPicPr preferRelativeResize="0"/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875" y="47425"/>
            <a:ext cx="887075" cy="31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35"/>
          <p:cNvPicPr preferRelativeResize="0"/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2538" y="542925"/>
            <a:ext cx="6638925" cy="4057650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35"/>
          <p:cNvSpPr txBox="1"/>
          <p:nvPr/>
        </p:nvSpPr>
        <p:spPr>
          <a:xfrm>
            <a:off x="3596475" y="194025"/>
            <a:ext cx="37401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Raleway"/>
                <a:ea typeface="Raleway"/>
                <a:cs typeface="Raleway"/>
                <a:sym typeface="Raleway"/>
              </a:rPr>
              <a:t>Most TV shows fall into a runtime of around 30 minutes or 1 hour</a:t>
            </a:r>
            <a:endParaRPr b="1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Google Shape;253;p36"/>
          <p:cNvPicPr preferRelativeResize="0"/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875" y="47425"/>
            <a:ext cx="887075" cy="31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36"/>
          <p:cNvPicPr preferRelativeResize="0"/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013" y="581025"/>
            <a:ext cx="6657975" cy="3981450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36"/>
          <p:cNvSpPr txBox="1"/>
          <p:nvPr/>
        </p:nvSpPr>
        <p:spPr>
          <a:xfrm>
            <a:off x="4274600" y="173175"/>
            <a:ext cx="37401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Raleway"/>
                <a:ea typeface="Raleway"/>
                <a:cs typeface="Raleway"/>
                <a:sym typeface="Raleway"/>
              </a:rPr>
              <a:t>TV show runtime dipped in the 1990s and have been on a steady incline ever since</a:t>
            </a:r>
            <a:endParaRPr b="1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p37"/>
          <p:cNvPicPr preferRelativeResize="0"/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875" y="47425"/>
            <a:ext cx="887075" cy="31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37"/>
          <p:cNvPicPr preferRelativeResize="0"/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838" y="571500"/>
            <a:ext cx="6410325" cy="4000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37"/>
          <p:cNvSpPr txBox="1"/>
          <p:nvPr/>
        </p:nvSpPr>
        <p:spPr>
          <a:xfrm>
            <a:off x="3794700" y="152275"/>
            <a:ext cx="37401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Raleway"/>
                <a:ea typeface="Raleway"/>
                <a:cs typeface="Raleway"/>
                <a:sym typeface="Raleway"/>
              </a:rPr>
              <a:t>The highest rated TV shows fall within the TV-14 and TV-MA certifications</a:t>
            </a:r>
            <a:endParaRPr b="1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Google Shape;267;p38"/>
          <p:cNvPicPr preferRelativeResize="0"/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875" y="47425"/>
            <a:ext cx="887075" cy="31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38"/>
          <p:cNvPicPr preferRelativeResize="0"/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1150" y="183063"/>
            <a:ext cx="4981699" cy="4777371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38"/>
          <p:cNvSpPr txBox="1"/>
          <p:nvPr/>
        </p:nvSpPr>
        <p:spPr>
          <a:xfrm>
            <a:off x="6585350" y="4294250"/>
            <a:ext cx="25143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Raleway"/>
                <a:ea typeface="Raleway"/>
                <a:cs typeface="Raleway"/>
                <a:sym typeface="Raleway"/>
              </a:rPr>
              <a:t>*Generated from TV show descriptions*</a:t>
            </a:r>
            <a:endParaRPr b="1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39"/>
          <p:cNvPicPr preferRelativeResize="0"/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39"/>
          <p:cNvSpPr txBox="1">
            <a:spLocks noGrp="1"/>
          </p:cNvSpPr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Analysis</a:t>
            </a:r>
            <a:endParaRPr/>
          </a:p>
        </p:txBody>
      </p:sp>
      <p:cxnSp>
        <p:nvCxnSpPr>
          <p:cNvPr id="276" name="Google Shape;276;p39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77" name="Google Shape;277;p39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78" name="Google Shape;278;p39"/>
          <p:cNvPicPr preferRelativeResize="0"/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450" y="53000"/>
            <a:ext cx="893625" cy="30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Google Shape;283;p40"/>
          <p:cNvPicPr preferRelativeResize="0"/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875" y="47425"/>
            <a:ext cx="887075" cy="31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40"/>
          <p:cNvPicPr preferRelativeResize="0"/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0163" y="576263"/>
            <a:ext cx="6543675" cy="3990975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40"/>
          <p:cNvSpPr txBox="1"/>
          <p:nvPr/>
        </p:nvSpPr>
        <p:spPr>
          <a:xfrm>
            <a:off x="3982475" y="194025"/>
            <a:ext cx="37401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Raleway"/>
                <a:ea typeface="Raleway"/>
                <a:cs typeface="Raleway"/>
                <a:sym typeface="Raleway"/>
              </a:rPr>
              <a:t>While there has been a general decline in IMDB scores since the 1970s…</a:t>
            </a:r>
            <a:endParaRPr b="1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41"/>
          <p:cNvPicPr preferRelativeResize="0"/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875" y="47425"/>
            <a:ext cx="887075" cy="31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41"/>
          <p:cNvPicPr preferRelativeResize="0"/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7313" y="519113"/>
            <a:ext cx="6429375" cy="4105275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41"/>
          <p:cNvSpPr txBox="1"/>
          <p:nvPr/>
        </p:nvSpPr>
        <p:spPr>
          <a:xfrm>
            <a:off x="3575575" y="121000"/>
            <a:ext cx="37401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Raleway"/>
                <a:ea typeface="Raleway"/>
                <a:cs typeface="Raleway"/>
                <a:sym typeface="Raleway"/>
              </a:rPr>
              <a:t>…IMDB scores generally increase as runtime increases.</a:t>
            </a:r>
            <a:endParaRPr b="1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2"/>
          <p:cNvPicPr preferRelativeResize="0"/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875" y="47425"/>
            <a:ext cx="887075" cy="31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42"/>
          <p:cNvPicPr preferRelativeResize="0"/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0638" y="514350"/>
            <a:ext cx="6562725" cy="4114800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42"/>
          <p:cNvSpPr txBox="1"/>
          <p:nvPr/>
        </p:nvSpPr>
        <p:spPr>
          <a:xfrm>
            <a:off x="4113275" y="100150"/>
            <a:ext cx="37401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Raleway"/>
                <a:ea typeface="Raleway"/>
                <a:cs typeface="Raleway"/>
                <a:sym typeface="Raleway"/>
              </a:rPr>
              <a:t>IMDB score increases slightly as the number of genres increases</a:t>
            </a:r>
            <a:endParaRPr b="1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6"/>
          <p:cNvSpPr txBox="1">
            <a:spLocks noGrp="1"/>
          </p:cNvSpPr>
          <p:nvPr>
            <p:ph type="body" idx="2"/>
          </p:nvPr>
        </p:nvSpPr>
        <p:spPr>
          <a:xfrm>
            <a:off x="4910025" y="742950"/>
            <a:ext cx="3771000" cy="365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 lnSpcReduction="20000"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658"/>
              <a:t>"A key factor in predicting whether moviegoers will be sitting on the edge of their power-reclining seats is </a:t>
            </a:r>
            <a:r>
              <a:rPr lang="en" sz="2658" b="1"/>
              <a:t>reviews</a:t>
            </a:r>
            <a:r>
              <a:rPr lang="en" sz="2658"/>
              <a:t>, both by professional movie critics and the </a:t>
            </a:r>
            <a:r>
              <a:rPr lang="en" sz="2658" b="1"/>
              <a:t>general public</a:t>
            </a:r>
            <a:r>
              <a:rPr lang="en" sz="2658"/>
              <a:t>.” </a:t>
            </a:r>
            <a:endParaRPr sz="2658"/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900"/>
              <a:t>University of Technology, Sydney. (2017, November 7)</a:t>
            </a:r>
            <a:br>
              <a:rPr lang="en" sz="900"/>
            </a:br>
            <a:r>
              <a:rPr lang="en" sz="900" i="1"/>
              <a:t>https://phys.org/news/2017-11-explores-movie-successful.html</a:t>
            </a:r>
            <a:endParaRPr sz="900" i="1"/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565"/>
          </a:p>
          <a:p>
            <a:pPr marL="457200" lvl="0" indent="0" algn="l" rtl="0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SzPct val="65015"/>
              <a:buNone/>
            </a:pPr>
            <a:endParaRPr sz="1565" i="1"/>
          </a:p>
        </p:txBody>
      </p:sp>
      <p:pic>
        <p:nvPicPr>
          <p:cNvPr id="91" name="Google Shape;91;p16"/>
          <p:cNvPicPr preferRelativeResize="0"/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450" y="53000"/>
            <a:ext cx="893625" cy="30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6"/>
          <p:cNvPicPr preferRelativeResize="0"/>
          <p:nvPr/>
        </p:nvPicPr>
        <p:blipFill>
          <a:blip r:embed="rId4">
            <a:alphaModFix amt="2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5720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6"/>
          <p:cNvSpPr txBox="1"/>
          <p:nvPr/>
        </p:nvSpPr>
        <p:spPr>
          <a:xfrm>
            <a:off x="769800" y="2210100"/>
            <a:ext cx="3032400" cy="7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Motivation</a:t>
            </a:r>
            <a:endParaRPr sz="3500"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4" name="Google Shape;304;p43"/>
          <p:cNvPicPr preferRelativeResize="0"/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875" y="47425"/>
            <a:ext cx="887075" cy="31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43"/>
          <p:cNvPicPr preferRelativeResize="0"/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213" y="538163"/>
            <a:ext cx="6505575" cy="4067175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43"/>
          <p:cNvSpPr txBox="1"/>
          <p:nvPr/>
        </p:nvSpPr>
        <p:spPr>
          <a:xfrm>
            <a:off x="4358050" y="121000"/>
            <a:ext cx="37401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Raleway"/>
                <a:ea typeface="Raleway"/>
                <a:cs typeface="Raleway"/>
                <a:sym typeface="Raleway"/>
              </a:rPr>
              <a:t>TV shows with more seasons tend to have higher IMDB scores</a:t>
            </a:r>
            <a:endParaRPr b="1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" name="Google Shape;311;p44"/>
          <p:cNvPicPr preferRelativeResize="0"/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875" y="47425"/>
            <a:ext cx="887075" cy="31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44"/>
          <p:cNvPicPr preferRelativeResize="0"/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9688" y="500063"/>
            <a:ext cx="6524625" cy="4143375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44"/>
          <p:cNvSpPr txBox="1"/>
          <p:nvPr/>
        </p:nvSpPr>
        <p:spPr>
          <a:xfrm>
            <a:off x="4572000" y="131425"/>
            <a:ext cx="37401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Raleway"/>
                <a:ea typeface="Raleway"/>
                <a:cs typeface="Raleway"/>
                <a:sym typeface="Raleway"/>
              </a:rPr>
              <a:t>IMDB score decreases as description sentiment becomes more positive</a:t>
            </a:r>
            <a:endParaRPr b="1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8" name="Google Shape;318;p45"/>
          <p:cNvPicPr preferRelativeResize="0"/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875" y="47425"/>
            <a:ext cx="887075" cy="31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45"/>
          <p:cNvPicPr preferRelativeResize="0"/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8738" y="576263"/>
            <a:ext cx="6486525" cy="3990975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45"/>
          <p:cNvSpPr txBox="1"/>
          <p:nvPr/>
        </p:nvSpPr>
        <p:spPr>
          <a:xfrm>
            <a:off x="3794700" y="162725"/>
            <a:ext cx="37401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Raleway"/>
                <a:ea typeface="Raleway"/>
                <a:cs typeface="Raleway"/>
                <a:sym typeface="Raleway"/>
              </a:rPr>
              <a:t>IMDB scores tend to increase as number of votes also increases</a:t>
            </a:r>
            <a:endParaRPr b="1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5" name="Google Shape;325;p46"/>
          <p:cNvPicPr preferRelativeResize="0"/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875" y="47425"/>
            <a:ext cx="887075" cy="31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46"/>
          <p:cNvPicPr preferRelativeResize="0"/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9688" y="561975"/>
            <a:ext cx="6524625" cy="4019550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46"/>
          <p:cNvSpPr txBox="1"/>
          <p:nvPr/>
        </p:nvSpPr>
        <p:spPr>
          <a:xfrm>
            <a:off x="3956225" y="162725"/>
            <a:ext cx="39645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Raleway"/>
                <a:ea typeface="Raleway"/>
                <a:cs typeface="Raleway"/>
                <a:sym typeface="Raleway"/>
              </a:rPr>
              <a:t>The distribution and median of IMDB scores varies somewhat between different certification ratings</a:t>
            </a:r>
            <a:endParaRPr b="1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7"/>
          <p:cNvPicPr preferRelativeResize="0"/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875" y="47425"/>
            <a:ext cx="887075" cy="31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47"/>
          <p:cNvPicPr preferRelativeResize="0"/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1613" y="571500"/>
            <a:ext cx="6200775" cy="4000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47"/>
          <p:cNvSpPr txBox="1"/>
          <p:nvPr/>
        </p:nvSpPr>
        <p:spPr>
          <a:xfrm>
            <a:off x="3778850" y="162725"/>
            <a:ext cx="42882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Raleway"/>
                <a:ea typeface="Raleway"/>
                <a:cs typeface="Raleway"/>
                <a:sym typeface="Raleway"/>
              </a:rPr>
              <a:t>IMDB score distribution and median also varies only slightly from one genre to the next</a:t>
            </a:r>
            <a:endParaRPr b="1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9" name="Google Shape;339;p48"/>
          <p:cNvPicPr preferRelativeResize="0"/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48"/>
          <p:cNvSpPr txBox="1">
            <a:spLocks noGrp="1"/>
          </p:cNvSpPr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Predictive Modeling</a:t>
            </a:r>
            <a:endParaRPr/>
          </a:p>
        </p:txBody>
      </p:sp>
      <p:cxnSp>
        <p:nvCxnSpPr>
          <p:cNvPr id="341" name="Google Shape;341;p48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42" name="Google Shape;342;p48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343" name="Google Shape;343;p48"/>
          <p:cNvPicPr preferRelativeResize="0"/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450" y="53000"/>
            <a:ext cx="893625" cy="30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" name="Google Shape;348;p49"/>
          <p:cNvPicPr preferRelativeResize="0"/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875" y="47425"/>
            <a:ext cx="887075" cy="317700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49"/>
          <p:cNvSpPr/>
          <p:nvPr/>
        </p:nvSpPr>
        <p:spPr>
          <a:xfrm>
            <a:off x="4641175" y="4790725"/>
            <a:ext cx="1521000" cy="158700"/>
          </a:xfrm>
          <a:prstGeom prst="rect">
            <a:avLst/>
          </a:prstGeom>
          <a:solidFill>
            <a:srgbClr val="D44500">
              <a:alpha val="33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p49"/>
          <p:cNvSpPr/>
          <p:nvPr/>
        </p:nvSpPr>
        <p:spPr>
          <a:xfrm>
            <a:off x="4828950" y="4660225"/>
            <a:ext cx="1521000" cy="130500"/>
          </a:xfrm>
          <a:prstGeom prst="rect">
            <a:avLst/>
          </a:prstGeom>
          <a:solidFill>
            <a:srgbClr val="D44500">
              <a:alpha val="33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51" name="Google Shape;351;p49"/>
          <p:cNvPicPr preferRelativeResize="0"/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8650" y="721712"/>
            <a:ext cx="4512100" cy="4309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49"/>
          <p:cNvPicPr preferRelativeResize="0"/>
          <p:nvPr/>
        </p:nvPicPr>
        <p:blipFill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375" y="3136013"/>
            <a:ext cx="3855625" cy="563252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49"/>
          <p:cNvSpPr/>
          <p:nvPr/>
        </p:nvSpPr>
        <p:spPr>
          <a:xfrm>
            <a:off x="4408650" y="1038175"/>
            <a:ext cx="4512000" cy="527100"/>
          </a:xfrm>
          <a:prstGeom prst="rect">
            <a:avLst/>
          </a:prstGeom>
          <a:solidFill>
            <a:srgbClr val="D44500">
              <a:alpha val="33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" name="Google Shape;354;p49"/>
          <p:cNvSpPr/>
          <p:nvPr/>
        </p:nvSpPr>
        <p:spPr>
          <a:xfrm>
            <a:off x="2673613" y="3523488"/>
            <a:ext cx="1235400" cy="124200"/>
          </a:xfrm>
          <a:prstGeom prst="rect">
            <a:avLst/>
          </a:prstGeom>
          <a:solidFill>
            <a:srgbClr val="D44500">
              <a:alpha val="33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" name="Google Shape;355;p49"/>
          <p:cNvSpPr/>
          <p:nvPr/>
        </p:nvSpPr>
        <p:spPr>
          <a:xfrm>
            <a:off x="2799588" y="3399288"/>
            <a:ext cx="1235400" cy="124200"/>
          </a:xfrm>
          <a:prstGeom prst="rect">
            <a:avLst/>
          </a:prstGeom>
          <a:solidFill>
            <a:srgbClr val="D44500">
              <a:alpha val="33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56" name="Google Shape;356;p49"/>
          <p:cNvPicPr preferRelativeResize="0"/>
          <p:nvPr/>
        </p:nvPicPr>
        <p:blipFill>
          <a:blip r:embed="rId6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197" y="1699400"/>
            <a:ext cx="4094395" cy="563250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49"/>
          <p:cNvSpPr txBox="1"/>
          <p:nvPr/>
        </p:nvSpPr>
        <p:spPr>
          <a:xfrm>
            <a:off x="96263" y="1261438"/>
            <a:ext cx="4075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D44500"/>
                </a:solidFill>
                <a:latin typeface="Raleway"/>
                <a:ea typeface="Raleway"/>
                <a:cs typeface="Raleway"/>
                <a:sym typeface="Raleway"/>
              </a:rPr>
              <a:t>Formula</a:t>
            </a:r>
            <a:endParaRPr b="1">
              <a:solidFill>
                <a:srgbClr val="D445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58" name="Google Shape;358;p49"/>
          <p:cNvSpPr txBox="1"/>
          <p:nvPr/>
        </p:nvSpPr>
        <p:spPr>
          <a:xfrm>
            <a:off x="96263" y="2704738"/>
            <a:ext cx="4075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D44500"/>
                </a:solidFill>
                <a:latin typeface="Raleway"/>
                <a:ea typeface="Raleway"/>
                <a:cs typeface="Raleway"/>
                <a:sym typeface="Raleway"/>
              </a:rPr>
              <a:t>Results</a:t>
            </a:r>
            <a:endParaRPr b="1">
              <a:solidFill>
                <a:srgbClr val="D445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59" name="Google Shape;359;p49"/>
          <p:cNvSpPr txBox="1"/>
          <p:nvPr/>
        </p:nvSpPr>
        <p:spPr>
          <a:xfrm>
            <a:off x="4330813" y="365125"/>
            <a:ext cx="4075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D44500"/>
                </a:solidFill>
                <a:latin typeface="Raleway"/>
                <a:ea typeface="Raleway"/>
                <a:cs typeface="Raleway"/>
                <a:sym typeface="Raleway"/>
              </a:rPr>
              <a:t>Significance</a:t>
            </a:r>
            <a:endParaRPr b="1">
              <a:solidFill>
                <a:srgbClr val="D445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60" name="Google Shape;360;p49"/>
          <p:cNvSpPr/>
          <p:nvPr/>
        </p:nvSpPr>
        <p:spPr>
          <a:xfrm>
            <a:off x="4408700" y="2441250"/>
            <a:ext cx="4512000" cy="130500"/>
          </a:xfrm>
          <a:prstGeom prst="rect">
            <a:avLst/>
          </a:prstGeom>
          <a:solidFill>
            <a:srgbClr val="0044D4">
              <a:alpha val="285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p49"/>
          <p:cNvSpPr/>
          <p:nvPr/>
        </p:nvSpPr>
        <p:spPr>
          <a:xfrm>
            <a:off x="4408650" y="1565275"/>
            <a:ext cx="4512000" cy="130500"/>
          </a:xfrm>
          <a:prstGeom prst="rect">
            <a:avLst/>
          </a:prstGeom>
          <a:solidFill>
            <a:srgbClr val="0044D4">
              <a:alpha val="285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p49"/>
          <p:cNvSpPr txBox="1"/>
          <p:nvPr/>
        </p:nvSpPr>
        <p:spPr>
          <a:xfrm>
            <a:off x="1253713" y="-23162"/>
            <a:ext cx="4075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D44500"/>
                </a:solidFill>
                <a:latin typeface="Raleway"/>
                <a:ea typeface="Raleway"/>
                <a:cs typeface="Raleway"/>
                <a:sym typeface="Raleway"/>
              </a:rPr>
              <a:t>Linear Model</a:t>
            </a:r>
            <a:endParaRPr sz="1800" b="1">
              <a:solidFill>
                <a:srgbClr val="D445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0"/>
          <p:cNvPicPr preferRelativeResize="0"/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5875" y="3190725"/>
            <a:ext cx="3879000" cy="54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50"/>
          <p:cNvPicPr preferRelativeResize="0"/>
          <p:nvPr/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73275" y="1362000"/>
            <a:ext cx="4405800" cy="1956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50"/>
          <p:cNvPicPr preferRelativeResize="0"/>
          <p:nvPr/>
        </p:nvPicPr>
        <p:blipFill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875" y="47425"/>
            <a:ext cx="887075" cy="317700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p50"/>
          <p:cNvSpPr/>
          <p:nvPr/>
        </p:nvSpPr>
        <p:spPr>
          <a:xfrm>
            <a:off x="4407700" y="1570650"/>
            <a:ext cx="4202400" cy="1393800"/>
          </a:xfrm>
          <a:prstGeom prst="rect">
            <a:avLst/>
          </a:prstGeom>
          <a:solidFill>
            <a:srgbClr val="D44500">
              <a:alpha val="33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" name="Google Shape;371;p50"/>
          <p:cNvSpPr/>
          <p:nvPr/>
        </p:nvSpPr>
        <p:spPr>
          <a:xfrm>
            <a:off x="2547474" y="3524450"/>
            <a:ext cx="1197600" cy="124200"/>
          </a:xfrm>
          <a:prstGeom prst="rect">
            <a:avLst/>
          </a:prstGeom>
          <a:solidFill>
            <a:srgbClr val="D44500">
              <a:alpha val="33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p50"/>
          <p:cNvSpPr/>
          <p:nvPr/>
        </p:nvSpPr>
        <p:spPr>
          <a:xfrm>
            <a:off x="2749650" y="3400250"/>
            <a:ext cx="1197600" cy="124200"/>
          </a:xfrm>
          <a:prstGeom prst="rect">
            <a:avLst/>
          </a:prstGeom>
          <a:solidFill>
            <a:srgbClr val="D44500">
              <a:alpha val="33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p50"/>
          <p:cNvSpPr txBox="1"/>
          <p:nvPr/>
        </p:nvSpPr>
        <p:spPr>
          <a:xfrm>
            <a:off x="96263" y="1261438"/>
            <a:ext cx="4075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D44500"/>
                </a:solidFill>
                <a:latin typeface="Raleway"/>
                <a:ea typeface="Raleway"/>
                <a:cs typeface="Raleway"/>
                <a:sym typeface="Raleway"/>
              </a:rPr>
              <a:t>Formula</a:t>
            </a:r>
            <a:endParaRPr b="1">
              <a:solidFill>
                <a:srgbClr val="D445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74" name="Google Shape;374;p50"/>
          <p:cNvSpPr txBox="1"/>
          <p:nvPr/>
        </p:nvSpPr>
        <p:spPr>
          <a:xfrm>
            <a:off x="96263" y="2704738"/>
            <a:ext cx="4075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D44500"/>
                </a:solidFill>
                <a:latin typeface="Raleway"/>
                <a:ea typeface="Raleway"/>
                <a:cs typeface="Raleway"/>
                <a:sym typeface="Raleway"/>
              </a:rPr>
              <a:t>Results</a:t>
            </a:r>
            <a:endParaRPr b="1">
              <a:solidFill>
                <a:srgbClr val="D445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75" name="Google Shape;375;p50"/>
          <p:cNvSpPr txBox="1"/>
          <p:nvPr/>
        </p:nvSpPr>
        <p:spPr>
          <a:xfrm>
            <a:off x="4330813" y="365125"/>
            <a:ext cx="4075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D44500"/>
                </a:solidFill>
                <a:latin typeface="Raleway"/>
                <a:ea typeface="Raleway"/>
                <a:cs typeface="Raleway"/>
                <a:sym typeface="Raleway"/>
              </a:rPr>
              <a:t>Significance</a:t>
            </a:r>
            <a:endParaRPr b="1">
              <a:solidFill>
                <a:srgbClr val="D445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76" name="Google Shape;376;p50"/>
          <p:cNvSpPr txBox="1"/>
          <p:nvPr/>
        </p:nvSpPr>
        <p:spPr>
          <a:xfrm>
            <a:off x="1253713" y="-23162"/>
            <a:ext cx="4075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D44500"/>
                </a:solidFill>
                <a:latin typeface="Raleway"/>
                <a:ea typeface="Raleway"/>
                <a:cs typeface="Raleway"/>
                <a:sym typeface="Raleway"/>
              </a:rPr>
              <a:t>Linear Model</a:t>
            </a:r>
            <a:endParaRPr sz="1800" b="1">
              <a:solidFill>
                <a:srgbClr val="D445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377" name="Google Shape;377;p50"/>
          <p:cNvPicPr preferRelativeResize="0"/>
          <p:nvPr/>
        </p:nvPicPr>
        <p:blipFill>
          <a:blip r:embed="rId6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800" y="1760551"/>
            <a:ext cx="3838155" cy="31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2" name="Google Shape;382;p51"/>
          <p:cNvPicPr preferRelativeResize="0"/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875" y="47425"/>
            <a:ext cx="887075" cy="317700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51"/>
          <p:cNvSpPr txBox="1"/>
          <p:nvPr/>
        </p:nvSpPr>
        <p:spPr>
          <a:xfrm>
            <a:off x="1253713" y="-23162"/>
            <a:ext cx="4075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D44500"/>
                </a:solidFill>
                <a:latin typeface="Raleway"/>
                <a:ea typeface="Raleway"/>
                <a:cs typeface="Raleway"/>
                <a:sym typeface="Raleway"/>
              </a:rPr>
              <a:t>Linear Model</a:t>
            </a:r>
            <a:endParaRPr sz="1800" b="1">
              <a:solidFill>
                <a:srgbClr val="D445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384" name="Google Shape;384;p51"/>
          <p:cNvPicPr preferRelativeResize="0"/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1100" y="485763"/>
            <a:ext cx="6581775" cy="4171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Google Shape;389;p52"/>
          <p:cNvPicPr preferRelativeResize="0"/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875" y="47425"/>
            <a:ext cx="887075" cy="317700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52"/>
          <p:cNvSpPr txBox="1"/>
          <p:nvPr/>
        </p:nvSpPr>
        <p:spPr>
          <a:xfrm>
            <a:off x="1253713" y="-23162"/>
            <a:ext cx="4075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D44500"/>
                </a:solidFill>
                <a:latin typeface="Raleway"/>
                <a:ea typeface="Raleway"/>
                <a:cs typeface="Raleway"/>
                <a:sym typeface="Raleway"/>
              </a:rPr>
              <a:t>Regression Tree Model</a:t>
            </a:r>
            <a:endParaRPr sz="1800" b="1">
              <a:solidFill>
                <a:srgbClr val="D445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391" name="Google Shape;391;p52"/>
          <p:cNvPicPr preferRelativeResize="0"/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2171688"/>
            <a:ext cx="5943600" cy="800100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p52"/>
          <p:cNvSpPr txBox="1"/>
          <p:nvPr/>
        </p:nvSpPr>
        <p:spPr>
          <a:xfrm>
            <a:off x="1557738" y="1728388"/>
            <a:ext cx="4075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D44500"/>
                </a:solidFill>
                <a:latin typeface="Raleway"/>
                <a:ea typeface="Raleway"/>
                <a:cs typeface="Raleway"/>
                <a:sym typeface="Raleway"/>
              </a:rPr>
              <a:t>Formula</a:t>
            </a:r>
            <a:endParaRPr b="1">
              <a:solidFill>
                <a:srgbClr val="D445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7"/>
          <p:cNvPicPr preferRelativeResize="0"/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45720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7"/>
          <p:cNvSpPr txBox="1">
            <a:spLocks noGrp="1"/>
          </p:cNvSpPr>
          <p:nvPr>
            <p:ph type="body" idx="2"/>
          </p:nvPr>
        </p:nvSpPr>
        <p:spPr>
          <a:xfrm>
            <a:off x="4631000" y="1110150"/>
            <a:ext cx="4371600" cy="292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457200" lvl="0" indent="-327977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565"/>
              <a:buChar char="●"/>
            </a:pPr>
            <a:r>
              <a:rPr lang="en" sz="1565"/>
              <a:t>We wanted to see if we could predict if a potential future movie would be critically successful</a:t>
            </a:r>
            <a:endParaRPr sz="1565"/>
          </a:p>
          <a:p>
            <a:pPr marL="457200" lvl="0" indent="-327977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565"/>
              <a:buChar char="●"/>
            </a:pPr>
            <a:r>
              <a:rPr lang="en" sz="1565"/>
              <a:t>Determine what factors lead to high user satisfaction</a:t>
            </a:r>
            <a:endParaRPr sz="1565"/>
          </a:p>
          <a:p>
            <a:pPr marL="457200" lvl="0" indent="0" algn="l" rtl="0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SzPts val="1018"/>
              <a:buNone/>
            </a:pPr>
            <a:endParaRPr sz="1565" i="1"/>
          </a:p>
        </p:txBody>
      </p:sp>
      <p:pic>
        <p:nvPicPr>
          <p:cNvPr id="100" name="Google Shape;100;p17"/>
          <p:cNvPicPr preferRelativeResize="0"/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450" y="53000"/>
            <a:ext cx="893625" cy="307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7"/>
          <p:cNvSpPr txBox="1"/>
          <p:nvPr/>
        </p:nvSpPr>
        <p:spPr>
          <a:xfrm>
            <a:off x="769800" y="2210100"/>
            <a:ext cx="3032400" cy="7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Objective</a:t>
            </a:r>
            <a:endParaRPr sz="3500"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53"/>
          <p:cNvPicPr preferRelativeResize="0"/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875" y="47425"/>
            <a:ext cx="887075" cy="317700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p53"/>
          <p:cNvSpPr txBox="1"/>
          <p:nvPr/>
        </p:nvSpPr>
        <p:spPr>
          <a:xfrm>
            <a:off x="1253713" y="-23162"/>
            <a:ext cx="4075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D44500"/>
                </a:solidFill>
                <a:latin typeface="Raleway"/>
                <a:ea typeface="Raleway"/>
                <a:cs typeface="Raleway"/>
                <a:sym typeface="Raleway"/>
              </a:rPr>
              <a:t>Regression Tree Model</a:t>
            </a:r>
            <a:endParaRPr sz="1800" b="1">
              <a:solidFill>
                <a:srgbClr val="D445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399" name="Google Shape;399;p53"/>
          <p:cNvPicPr preferRelativeResize="0"/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9462" y="906325"/>
            <a:ext cx="5485087" cy="3330850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p53"/>
          <p:cNvSpPr txBox="1"/>
          <p:nvPr/>
        </p:nvSpPr>
        <p:spPr>
          <a:xfrm>
            <a:off x="1787163" y="681313"/>
            <a:ext cx="4075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D44500"/>
                </a:solidFill>
                <a:latin typeface="Raleway"/>
                <a:ea typeface="Raleway"/>
                <a:cs typeface="Raleway"/>
                <a:sym typeface="Raleway"/>
              </a:rPr>
              <a:t>Results</a:t>
            </a:r>
            <a:endParaRPr b="1">
              <a:solidFill>
                <a:srgbClr val="D445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" name="Google Shape;405;p54"/>
          <p:cNvPicPr preferRelativeResize="0"/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875" y="47425"/>
            <a:ext cx="887075" cy="317700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54"/>
          <p:cNvSpPr txBox="1"/>
          <p:nvPr/>
        </p:nvSpPr>
        <p:spPr>
          <a:xfrm>
            <a:off x="1253713" y="-23162"/>
            <a:ext cx="4075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D44500"/>
                </a:solidFill>
                <a:latin typeface="Raleway"/>
                <a:ea typeface="Raleway"/>
                <a:cs typeface="Raleway"/>
                <a:sym typeface="Raleway"/>
              </a:rPr>
              <a:t>Regression Tree Model</a:t>
            </a:r>
            <a:endParaRPr sz="1800" b="1">
              <a:solidFill>
                <a:srgbClr val="D445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407" name="Google Shape;407;p54"/>
          <p:cNvPicPr preferRelativeResize="0"/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463" y="800088"/>
            <a:ext cx="5553075" cy="354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" name="Google Shape;412;p55"/>
          <p:cNvPicPr preferRelativeResize="0"/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875" y="47425"/>
            <a:ext cx="887075" cy="317700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55"/>
          <p:cNvSpPr txBox="1"/>
          <p:nvPr/>
        </p:nvSpPr>
        <p:spPr>
          <a:xfrm>
            <a:off x="1253713" y="-23162"/>
            <a:ext cx="4075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D44500"/>
                </a:solidFill>
                <a:latin typeface="Raleway"/>
                <a:ea typeface="Raleway"/>
                <a:cs typeface="Raleway"/>
                <a:sym typeface="Raleway"/>
              </a:rPr>
              <a:t>Scalable Vector Machine Model</a:t>
            </a:r>
            <a:endParaRPr sz="1800" b="1">
              <a:solidFill>
                <a:srgbClr val="D445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414" name="Google Shape;414;p55"/>
          <p:cNvPicPr preferRelativeResize="0"/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813" y="2043100"/>
            <a:ext cx="7572375" cy="1057275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55"/>
          <p:cNvSpPr txBox="1"/>
          <p:nvPr/>
        </p:nvSpPr>
        <p:spPr>
          <a:xfrm>
            <a:off x="785813" y="1642888"/>
            <a:ext cx="4075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D44500"/>
                </a:solidFill>
                <a:latin typeface="Raleway"/>
                <a:ea typeface="Raleway"/>
                <a:cs typeface="Raleway"/>
                <a:sym typeface="Raleway"/>
              </a:rPr>
              <a:t>Formula</a:t>
            </a:r>
            <a:endParaRPr b="1">
              <a:solidFill>
                <a:srgbClr val="D445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0" name="Google Shape;420;p56"/>
          <p:cNvPicPr preferRelativeResize="0"/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875" y="47425"/>
            <a:ext cx="887075" cy="317700"/>
          </a:xfrm>
          <a:prstGeom prst="rect">
            <a:avLst/>
          </a:prstGeom>
          <a:noFill/>
          <a:ln>
            <a:noFill/>
          </a:ln>
        </p:spPr>
      </p:pic>
      <p:sp>
        <p:nvSpPr>
          <p:cNvPr id="421" name="Google Shape;421;p56"/>
          <p:cNvSpPr txBox="1"/>
          <p:nvPr/>
        </p:nvSpPr>
        <p:spPr>
          <a:xfrm>
            <a:off x="1253713" y="-23162"/>
            <a:ext cx="4075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D44500"/>
                </a:solidFill>
                <a:latin typeface="Raleway"/>
                <a:ea typeface="Raleway"/>
                <a:cs typeface="Raleway"/>
                <a:sym typeface="Raleway"/>
              </a:rPr>
              <a:t>Scalable Vector Machine Model</a:t>
            </a:r>
            <a:endParaRPr sz="1800" b="1">
              <a:solidFill>
                <a:srgbClr val="D445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422" name="Google Shape;422;p56"/>
          <p:cNvPicPr preferRelativeResize="0"/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8738" y="509575"/>
            <a:ext cx="6486525" cy="4124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7" name="Google Shape;427;p57"/>
          <p:cNvPicPr preferRelativeResize="0"/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875" y="47425"/>
            <a:ext cx="887075" cy="317700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Google Shape;428;p57"/>
          <p:cNvSpPr txBox="1"/>
          <p:nvPr/>
        </p:nvSpPr>
        <p:spPr>
          <a:xfrm>
            <a:off x="1253713" y="-23162"/>
            <a:ext cx="4075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D44500"/>
                </a:solidFill>
                <a:latin typeface="Raleway"/>
                <a:ea typeface="Raleway"/>
                <a:cs typeface="Raleway"/>
                <a:sym typeface="Raleway"/>
              </a:rPr>
              <a:t>Neural Network Model</a:t>
            </a:r>
            <a:endParaRPr sz="1800" b="1">
              <a:solidFill>
                <a:srgbClr val="D445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429" name="Google Shape;429;p57"/>
          <p:cNvPicPr preferRelativeResize="0"/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9625" y="2298298"/>
            <a:ext cx="6364751" cy="546900"/>
          </a:xfrm>
          <a:prstGeom prst="rect">
            <a:avLst/>
          </a:prstGeom>
          <a:noFill/>
          <a:ln>
            <a:noFill/>
          </a:ln>
        </p:spPr>
      </p:pic>
      <p:sp>
        <p:nvSpPr>
          <p:cNvPr id="430" name="Google Shape;430;p57"/>
          <p:cNvSpPr txBox="1"/>
          <p:nvPr/>
        </p:nvSpPr>
        <p:spPr>
          <a:xfrm>
            <a:off x="1354238" y="1770838"/>
            <a:ext cx="4075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D44500"/>
                </a:solidFill>
                <a:latin typeface="Raleway"/>
                <a:ea typeface="Raleway"/>
                <a:cs typeface="Raleway"/>
                <a:sym typeface="Raleway"/>
              </a:rPr>
              <a:t>Formula</a:t>
            </a:r>
            <a:endParaRPr b="1">
              <a:solidFill>
                <a:srgbClr val="D445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5" name="Google Shape;435;p58"/>
          <p:cNvPicPr preferRelativeResize="0"/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875" y="47425"/>
            <a:ext cx="887075" cy="317700"/>
          </a:xfrm>
          <a:prstGeom prst="rect">
            <a:avLst/>
          </a:prstGeom>
          <a:noFill/>
          <a:ln>
            <a:noFill/>
          </a:ln>
        </p:spPr>
      </p:pic>
      <p:sp>
        <p:nvSpPr>
          <p:cNvPr id="436" name="Google Shape;436;p58"/>
          <p:cNvSpPr txBox="1"/>
          <p:nvPr/>
        </p:nvSpPr>
        <p:spPr>
          <a:xfrm>
            <a:off x="1253713" y="-23162"/>
            <a:ext cx="4075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D44500"/>
                </a:solidFill>
                <a:latin typeface="Raleway"/>
                <a:ea typeface="Raleway"/>
                <a:cs typeface="Raleway"/>
                <a:sym typeface="Raleway"/>
              </a:rPr>
              <a:t>Neural Network Model</a:t>
            </a:r>
            <a:endParaRPr sz="1800" b="1">
              <a:solidFill>
                <a:srgbClr val="D445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437" name="Google Shape;437;p58"/>
          <p:cNvPicPr preferRelativeResize="0"/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1711" y="1123250"/>
            <a:ext cx="2840575" cy="3491250"/>
          </a:xfrm>
          <a:prstGeom prst="rect">
            <a:avLst/>
          </a:prstGeom>
          <a:noFill/>
          <a:ln>
            <a:noFill/>
          </a:ln>
        </p:spPr>
      </p:pic>
      <p:sp>
        <p:nvSpPr>
          <p:cNvPr id="438" name="Google Shape;438;p58"/>
          <p:cNvSpPr txBox="1"/>
          <p:nvPr/>
        </p:nvSpPr>
        <p:spPr>
          <a:xfrm>
            <a:off x="1780088" y="674238"/>
            <a:ext cx="4075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D44500"/>
                </a:solidFill>
                <a:latin typeface="Raleway"/>
                <a:ea typeface="Raleway"/>
                <a:cs typeface="Raleway"/>
                <a:sym typeface="Raleway"/>
              </a:rPr>
              <a:t>Results</a:t>
            </a:r>
            <a:endParaRPr b="1">
              <a:solidFill>
                <a:srgbClr val="D445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3" name="Google Shape;443;p59"/>
          <p:cNvPicPr preferRelativeResize="0"/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875" y="47425"/>
            <a:ext cx="887075" cy="317700"/>
          </a:xfrm>
          <a:prstGeom prst="rect">
            <a:avLst/>
          </a:prstGeom>
          <a:noFill/>
          <a:ln>
            <a:noFill/>
          </a:ln>
        </p:spPr>
      </p:pic>
      <p:sp>
        <p:nvSpPr>
          <p:cNvPr id="444" name="Google Shape;444;p59"/>
          <p:cNvSpPr txBox="1"/>
          <p:nvPr/>
        </p:nvSpPr>
        <p:spPr>
          <a:xfrm>
            <a:off x="1253713" y="-23162"/>
            <a:ext cx="4075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D44500"/>
                </a:solidFill>
                <a:latin typeface="Raleway"/>
                <a:ea typeface="Raleway"/>
                <a:cs typeface="Raleway"/>
                <a:sym typeface="Raleway"/>
              </a:rPr>
              <a:t>Neural Network Model</a:t>
            </a:r>
            <a:endParaRPr sz="1800" b="1">
              <a:solidFill>
                <a:srgbClr val="D445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445" name="Google Shape;445;p59"/>
          <p:cNvPicPr preferRelativeResize="0"/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213" y="523863"/>
            <a:ext cx="6505575" cy="4095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" name="Google Shape;450;p60"/>
          <p:cNvPicPr preferRelativeResize="0"/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875" y="47425"/>
            <a:ext cx="887075" cy="317700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60"/>
          <p:cNvSpPr txBox="1"/>
          <p:nvPr/>
        </p:nvSpPr>
        <p:spPr>
          <a:xfrm>
            <a:off x="1253713" y="-23162"/>
            <a:ext cx="4075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D44500"/>
                </a:solidFill>
                <a:latin typeface="Raleway"/>
                <a:ea typeface="Raleway"/>
                <a:cs typeface="Raleway"/>
                <a:sym typeface="Raleway"/>
              </a:rPr>
              <a:t>Overall Model Winner</a:t>
            </a:r>
            <a:endParaRPr sz="1800" b="1">
              <a:solidFill>
                <a:srgbClr val="D445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452" name="Google Shape;452;p60"/>
          <p:cNvPicPr preferRelativeResize="0"/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8763" y="1676388"/>
            <a:ext cx="6086475" cy="1790700"/>
          </a:xfrm>
          <a:prstGeom prst="rect">
            <a:avLst/>
          </a:prstGeom>
          <a:noFill/>
          <a:ln>
            <a:noFill/>
          </a:ln>
        </p:spPr>
      </p:pic>
      <p:sp>
        <p:nvSpPr>
          <p:cNvPr id="453" name="Google Shape;453;p60"/>
          <p:cNvSpPr/>
          <p:nvPr/>
        </p:nvSpPr>
        <p:spPr>
          <a:xfrm>
            <a:off x="1606025" y="2412550"/>
            <a:ext cx="5921700" cy="615600"/>
          </a:xfrm>
          <a:prstGeom prst="rect">
            <a:avLst/>
          </a:prstGeom>
          <a:solidFill>
            <a:srgbClr val="D44500">
              <a:alpha val="33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8" name="Google Shape;458;p61"/>
          <p:cNvPicPr preferRelativeResize="0"/>
          <p:nvPr/>
        </p:nvPicPr>
        <p:blipFill rotWithShape="1">
          <a:blip r:embed="rId3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4572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" name="Google Shape;459;p61"/>
          <p:cNvPicPr preferRelativeResize="0"/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450" y="53000"/>
            <a:ext cx="893625" cy="307800"/>
          </a:xfrm>
          <a:prstGeom prst="rect">
            <a:avLst/>
          </a:prstGeom>
          <a:noFill/>
          <a:ln>
            <a:noFill/>
          </a:ln>
        </p:spPr>
      </p:pic>
      <p:sp>
        <p:nvSpPr>
          <p:cNvPr id="460" name="Google Shape;460;p61"/>
          <p:cNvSpPr txBox="1"/>
          <p:nvPr/>
        </p:nvSpPr>
        <p:spPr>
          <a:xfrm>
            <a:off x="389125" y="2210100"/>
            <a:ext cx="3573000" cy="7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Challenges</a:t>
            </a:r>
            <a:endParaRPr sz="3500"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61" name="Google Shape;461;p61"/>
          <p:cNvSpPr txBox="1">
            <a:spLocks noGrp="1"/>
          </p:cNvSpPr>
          <p:nvPr>
            <p:ph type="body" idx="2"/>
          </p:nvPr>
        </p:nvSpPr>
        <p:spPr>
          <a:xfrm>
            <a:off x="4822025" y="724200"/>
            <a:ext cx="40788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Raters expectations change over time</a:t>
            </a: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Technology changes storytelling</a:t>
            </a: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Professional skills improve over time</a:t>
            </a: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New genres have come over decades</a:t>
            </a: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Not enough leading variables like Year or Runtime</a:t>
            </a: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Better data about content</a:t>
            </a:r>
            <a:endParaRPr sz="150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6" name="Google Shape;466;p62"/>
          <p:cNvPicPr preferRelativeResize="0"/>
          <p:nvPr/>
        </p:nvPicPr>
        <p:blipFill rotWithShape="1"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4572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7" name="Google Shape;467;p62"/>
          <p:cNvPicPr preferRelativeResize="0"/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450" y="53000"/>
            <a:ext cx="893625" cy="307800"/>
          </a:xfrm>
          <a:prstGeom prst="rect">
            <a:avLst/>
          </a:prstGeom>
          <a:noFill/>
          <a:ln>
            <a:noFill/>
          </a:ln>
        </p:spPr>
      </p:pic>
      <p:sp>
        <p:nvSpPr>
          <p:cNvPr id="468" name="Google Shape;468;p62"/>
          <p:cNvSpPr txBox="1"/>
          <p:nvPr/>
        </p:nvSpPr>
        <p:spPr>
          <a:xfrm>
            <a:off x="389125" y="2210100"/>
            <a:ext cx="3573000" cy="7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We Wish</a:t>
            </a:r>
            <a:endParaRPr sz="3500"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69" name="Google Shape;469;p62"/>
          <p:cNvSpPr txBox="1">
            <a:spLocks noGrp="1"/>
          </p:cNvSpPr>
          <p:nvPr>
            <p:ph type="body" idx="2"/>
          </p:nvPr>
        </p:nvSpPr>
        <p:spPr>
          <a:xfrm>
            <a:off x="4822025" y="724200"/>
            <a:ext cx="40788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Number of views</a:t>
            </a: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% of people who finished all episodes </a:t>
            </a: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Average completion rate</a:t>
            </a: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Amount and type of referral (we think you’ll like, homepage banner)</a:t>
            </a: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Production budget</a:t>
            </a: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Director IMDB Score</a:t>
            </a: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Actor IMDB Scores </a:t>
            </a:r>
            <a:endParaRPr sz="15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18"/>
          <p:cNvPicPr preferRelativeResize="0"/>
          <p:nvPr/>
        </p:nvPicPr>
        <p:blipFill rotWithShape="1">
          <a:blip r:embed="rId3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4572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8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IMDB users vote on content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Rating is average vote score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Users can update their votes </a:t>
            </a:r>
            <a:endParaRPr/>
          </a:p>
        </p:txBody>
      </p:sp>
      <p:pic>
        <p:nvPicPr>
          <p:cNvPr id="108" name="Google Shape;108;p18"/>
          <p:cNvPicPr preferRelativeResize="0"/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450" y="53000"/>
            <a:ext cx="893625" cy="307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8"/>
          <p:cNvSpPr txBox="1"/>
          <p:nvPr/>
        </p:nvSpPr>
        <p:spPr>
          <a:xfrm>
            <a:off x="752750" y="2210100"/>
            <a:ext cx="3573000" cy="7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IMDB Score</a:t>
            </a:r>
            <a:endParaRPr sz="3500"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4" name="Google Shape;474;p63"/>
          <p:cNvPicPr preferRelativeResize="0"/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00" y="0"/>
            <a:ext cx="917462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75" name="Google Shape;475;p63"/>
          <p:cNvSpPr txBox="1">
            <a:spLocks noGrp="1"/>
          </p:cNvSpPr>
          <p:nvPr>
            <p:ph type="title"/>
          </p:nvPr>
        </p:nvSpPr>
        <p:spPr>
          <a:xfrm>
            <a:off x="440513" y="3608075"/>
            <a:ext cx="8296800" cy="63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400"/>
              <a:t>But predicting what you’ll like is really hard</a:t>
            </a:r>
            <a:endParaRPr sz="2400"/>
          </a:p>
        </p:txBody>
      </p:sp>
      <p:cxnSp>
        <p:nvCxnSpPr>
          <p:cNvPr id="476" name="Google Shape;476;p63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77" name="Google Shape;477;p63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478" name="Google Shape;478;p63"/>
          <p:cNvPicPr preferRelativeResize="0"/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450" y="53000"/>
            <a:ext cx="893625" cy="307800"/>
          </a:xfrm>
          <a:prstGeom prst="rect">
            <a:avLst/>
          </a:prstGeom>
          <a:noFill/>
          <a:ln>
            <a:noFill/>
          </a:ln>
        </p:spPr>
      </p:pic>
      <p:sp>
        <p:nvSpPr>
          <p:cNvPr id="479" name="Google Shape;479;p63"/>
          <p:cNvSpPr txBox="1">
            <a:spLocks noGrp="1"/>
          </p:cNvSpPr>
          <p:nvPr>
            <p:ph type="title"/>
          </p:nvPr>
        </p:nvSpPr>
        <p:spPr>
          <a:xfrm>
            <a:off x="440513" y="864875"/>
            <a:ext cx="8296800" cy="63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400"/>
              <a:t>We want to entertain the world…</a:t>
            </a:r>
            <a:endParaRPr sz="24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19"/>
          <p:cNvPicPr preferRelativeResize="0"/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9"/>
          <p:cNvSpPr txBox="1">
            <a:spLocks noGrp="1"/>
          </p:cNvSpPr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</a:t>
            </a:r>
            <a:endParaRPr/>
          </a:p>
        </p:txBody>
      </p:sp>
      <p:cxnSp>
        <p:nvCxnSpPr>
          <p:cNvPr id="116" name="Google Shape;116;p19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7" name="Google Shape;117;p19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8" name="Google Shape;118;p19"/>
          <p:cNvPicPr preferRelativeResize="0"/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450" y="53000"/>
            <a:ext cx="893625" cy="30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 txBox="1">
            <a:spLocks noGrp="1"/>
          </p:cNvSpPr>
          <p:nvPr>
            <p:ph type="title"/>
          </p:nvPr>
        </p:nvSpPr>
        <p:spPr>
          <a:xfrm>
            <a:off x="275000" y="588525"/>
            <a:ext cx="8448300" cy="46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720"/>
              <a:t>kaggle.com/datasets/victorsoeiro/netflix-tv-shows-and-movies</a:t>
            </a:r>
            <a:endParaRPr sz="1720"/>
          </a:p>
        </p:txBody>
      </p:sp>
      <p:sp>
        <p:nvSpPr>
          <p:cNvPr id="124" name="Google Shape;124;p20"/>
          <p:cNvSpPr txBox="1"/>
          <p:nvPr/>
        </p:nvSpPr>
        <p:spPr>
          <a:xfrm>
            <a:off x="5105375" y="1089750"/>
            <a:ext cx="3618000" cy="27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aleway"/>
              <a:buChar char="●"/>
            </a:pPr>
            <a:r>
              <a:rPr lang="en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1000 Observations x 16 variables</a:t>
            </a:r>
            <a:endParaRPr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aleway"/>
              <a:buChar char="●"/>
            </a:pPr>
            <a:r>
              <a:rPr lang="en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Focus on:</a:t>
            </a:r>
            <a:endParaRPr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aleway"/>
              <a:buChar char="○"/>
            </a:pPr>
            <a:r>
              <a:rPr lang="en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Numeric</a:t>
            </a:r>
            <a:endParaRPr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aleway"/>
              <a:buChar char="■"/>
            </a:pPr>
            <a:r>
              <a:rPr lang="en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Release Year</a:t>
            </a:r>
            <a:endParaRPr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aleway"/>
              <a:buChar char="■"/>
            </a:pPr>
            <a:r>
              <a:rPr lang="en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IMDB Score</a:t>
            </a:r>
            <a:endParaRPr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aleway"/>
              <a:buChar char="■"/>
            </a:pPr>
            <a:r>
              <a:rPr lang="en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IMDB Votes</a:t>
            </a:r>
            <a:endParaRPr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aleway"/>
              <a:buChar char="■"/>
            </a:pPr>
            <a:r>
              <a:rPr lang="en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Runtime</a:t>
            </a:r>
            <a:endParaRPr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aleway"/>
              <a:buChar char="■"/>
            </a:pPr>
            <a:r>
              <a:rPr lang="en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Seasons</a:t>
            </a:r>
            <a:endParaRPr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aleway"/>
              <a:buChar char="○"/>
            </a:pPr>
            <a:r>
              <a:rPr lang="en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Categorical</a:t>
            </a:r>
            <a:endParaRPr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aleway"/>
              <a:buChar char="■"/>
            </a:pPr>
            <a:r>
              <a:rPr lang="en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Age Certification</a:t>
            </a:r>
            <a:endParaRPr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aleway"/>
              <a:buChar char="■"/>
            </a:pPr>
            <a:r>
              <a:rPr lang="en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Genre</a:t>
            </a:r>
            <a:endParaRPr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aleway"/>
              <a:buChar char="■"/>
            </a:pPr>
            <a:r>
              <a:rPr lang="en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Production Countries</a:t>
            </a:r>
            <a:endParaRPr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25" name="Google Shape;125;p20"/>
          <p:cNvPicPr preferRelativeResize="0"/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11475" y="1210125"/>
            <a:ext cx="1626000" cy="305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0"/>
          <p:cNvPicPr preferRelativeResize="0"/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100" y="1210125"/>
            <a:ext cx="1626000" cy="3296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21"/>
          <p:cNvPicPr preferRelativeResize="0"/>
          <p:nvPr/>
        </p:nvPicPr>
        <p:blipFill rotWithShape="1"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4572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1"/>
          <p:cNvPicPr preferRelativeResize="0"/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450" y="53000"/>
            <a:ext cx="893625" cy="307800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389125" y="2210100"/>
            <a:ext cx="3573000" cy="7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Assumptions</a:t>
            </a:r>
            <a:endParaRPr sz="3500"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34" name="Google Shape;134;p21"/>
          <p:cNvSpPr txBox="1">
            <a:spLocks noGrp="1"/>
          </p:cNvSpPr>
          <p:nvPr>
            <p:ph type="body" idx="2"/>
          </p:nvPr>
        </p:nvSpPr>
        <p:spPr>
          <a:xfrm>
            <a:off x="4822025" y="724200"/>
            <a:ext cx="40788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There would be a reasonable correlation between Runtime, Season, Year and Genre to predict an IMDB Score</a:t>
            </a:r>
            <a:endParaRPr sz="15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22"/>
          <p:cNvPicPr preferRelativeResize="0"/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2"/>
          <p:cNvSpPr txBox="1">
            <a:spLocks noGrp="1"/>
          </p:cNvSpPr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Munging</a:t>
            </a:r>
            <a:endParaRPr/>
          </a:p>
        </p:txBody>
      </p:sp>
      <p:cxnSp>
        <p:nvCxnSpPr>
          <p:cNvPr id="141" name="Google Shape;141;p22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2" name="Google Shape;142;p22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3" name="Google Shape;143;p22"/>
          <p:cNvPicPr preferRelativeResize="0"/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450" y="53000"/>
            <a:ext cx="893625" cy="30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541</Words>
  <Application>Microsoft Office PowerPoint</Application>
  <PresentationFormat>On-screen Show (16:9)</PresentationFormat>
  <Paragraphs>110</Paragraphs>
  <Slides>50</Slides>
  <Notes>50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4" baseType="lpstr">
      <vt:lpstr>Arial</vt:lpstr>
      <vt:lpstr>Raleway</vt:lpstr>
      <vt:lpstr>Lato</vt:lpstr>
      <vt:lpstr>Swiss</vt:lpstr>
      <vt:lpstr>PowerPoint Presentation</vt:lpstr>
      <vt:lpstr>Agenda</vt:lpstr>
      <vt:lpstr>PowerPoint Presentation</vt:lpstr>
      <vt:lpstr>PowerPoint Presentation</vt:lpstr>
      <vt:lpstr>PowerPoint Presentation</vt:lpstr>
      <vt:lpstr>Dataset</vt:lpstr>
      <vt:lpstr>kaggle.com/datasets/victorsoeiro/netflix-tv-shows-and-movies</vt:lpstr>
      <vt:lpstr>PowerPoint Presentation</vt:lpstr>
      <vt:lpstr>Munging</vt:lpstr>
      <vt:lpstr>Initial Cleanup</vt:lpstr>
      <vt:lpstr>Custom Sentiment Measurement</vt:lpstr>
      <vt:lpstr>Restructure Genres</vt:lpstr>
      <vt:lpstr>Custom Genre Count</vt:lpstr>
      <vt:lpstr>Exploratory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TV Show Analysis</vt:lpstr>
      <vt:lpstr>PowerPoint Presentation</vt:lpstr>
      <vt:lpstr>PowerPoint Presentation</vt:lpstr>
      <vt:lpstr>PowerPoint Presentation</vt:lpstr>
      <vt:lpstr>PowerPoint Presentation</vt:lpstr>
      <vt:lpstr>Data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Predictive Modeling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But predicting what you’ll like is really hard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Patrick Walsh</cp:lastModifiedBy>
  <cp:revision>1</cp:revision>
  <dcterms:modified xsi:type="dcterms:W3CDTF">2022-12-19T02:20:19Z</dcterms:modified>
</cp:coreProperties>
</file>